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6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0"/>
    </p:embeddedFont>
    <p:embeddedFont>
      <p:font typeface="BenchNine" panose="020B0604020202020204" charset="0"/>
      <p:regular r:id="rId41"/>
      <p:bold r:id="rId42"/>
    </p:embeddedFont>
    <p:embeddedFont>
      <p:font typeface="Century Gothic" panose="020B0502020202020204" pitchFamily="34" charset="0"/>
      <p:regular r:id="rId43"/>
    </p:embeddedFont>
    <p:embeddedFont>
      <p:font typeface="Garamond" panose="02020404030301010803" pitchFamily="18" charset="0"/>
      <p:regular r:id="rId44"/>
    </p:embeddedFont>
    <p:embeddedFont>
      <p:font typeface="Montserrat" panose="020B0604020202020204" charset="0"/>
      <p:regular r:id="rId45"/>
      <p:bold r:id="rId46"/>
      <p:italic r:id="rId47"/>
      <p:boldItalic r:id="rId48"/>
    </p:embeddedFont>
    <p:embeddedFont>
      <p:font typeface="Montserrat SemiBold" panose="020B0604020202020204" charset="0"/>
      <p:regular r:id="rId49"/>
      <p:bold r:id="rId50"/>
      <p:italic r:id="rId51"/>
      <p:boldItalic r:id="rId52"/>
    </p:embeddedFont>
    <p:embeddedFont>
      <p:font typeface="Muli" panose="020B0604020202020204" charset="0"/>
      <p:regular r:id="rId53"/>
      <p:bold r:id="rId54"/>
      <p:italic r:id="rId55"/>
      <p:boldItalic r:id="rId56"/>
    </p:embeddedFont>
    <p:embeddedFont>
      <p:font typeface="Open Sans" panose="020B060402020202020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8" autoAdjust="0"/>
    <p:restoredTop sz="94650" autoAdjust="0"/>
  </p:normalViewPr>
  <p:slideViewPr>
    <p:cSldViewPr snapToGrid="0">
      <p:cViewPr>
        <p:scale>
          <a:sx n="150" d="100"/>
          <a:sy n="150" d="100"/>
        </p:scale>
        <p:origin x="257" y="11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476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edd96647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edd96647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bedd96647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bedd96647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bedd96647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bedd96647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bedd96647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bedd96647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bedd96647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bedd96647_2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bedd96647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bedd96647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bedd96647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bedd96647_2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edd96647_2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bedd96647_2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bedd96647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bedd96647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bedd96647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bedd96647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bedd96647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bedd96647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bedd96647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bedd96647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bedd96647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bedd96647_2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bedd96647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bedd96647_2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bedd96647_2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bedd96647_2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bedd96647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bedd96647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bedd96647_2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bedd96647_2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bedd96647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bedd96647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bedd96647_2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bedd96647_2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bedd96647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bedd96647_2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bedd96647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bedd96647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bedd96647_2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bedd96647_2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edd96647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edd96647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bedd96647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bedd96647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bedd96647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bedd96647_2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bedd96647_2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bedd96647_2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edd96647_2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edd96647_2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bedd96647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bedd96647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bedd96647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bedd96647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bedd96647_2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bedd96647_2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edd96647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edd96647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bedd96647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bedd96647_2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edd96647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edd96647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bedd96647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bedd96647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bedd96647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bedd96647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edd96647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edd96647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511547"/>
            <a:ext cx="680313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005942"/>
            <a:ext cx="1165860" cy="395410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3908295"/>
            <a:ext cx="4429125" cy="17145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3909060"/>
            <a:ext cx="1583911" cy="1714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618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5981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571500"/>
            <a:ext cx="1771650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71500"/>
            <a:ext cx="6057900" cy="3943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92159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5573475" y="1621225"/>
            <a:ext cx="2847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4634100" y="2571750"/>
            <a:ext cx="3786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763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456150" y="3172325"/>
            <a:ext cx="22317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933200" y="2030225"/>
            <a:ext cx="5277600" cy="12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8732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560825" y="15874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2355900" y="1874500"/>
            <a:ext cx="2003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2"/>
          </p:nvPr>
        </p:nvSpPr>
        <p:spPr>
          <a:xfrm>
            <a:off x="4784275" y="158740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3"/>
          </p:nvPr>
        </p:nvSpPr>
        <p:spPr>
          <a:xfrm>
            <a:off x="4784275" y="1874500"/>
            <a:ext cx="1917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4"/>
          </p:nvPr>
        </p:nvSpPr>
        <p:spPr>
          <a:xfrm>
            <a:off x="4784275" y="31101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5"/>
          </p:nvPr>
        </p:nvSpPr>
        <p:spPr>
          <a:xfrm>
            <a:off x="4784275" y="3397225"/>
            <a:ext cx="1917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6"/>
          </p:nvPr>
        </p:nvSpPr>
        <p:spPr>
          <a:xfrm>
            <a:off x="1560900" y="311015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7"/>
          </p:nvPr>
        </p:nvSpPr>
        <p:spPr>
          <a:xfrm>
            <a:off x="2355900" y="3397225"/>
            <a:ext cx="2003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8" hasCustomPrompt="1"/>
          </p:nvPr>
        </p:nvSpPr>
        <p:spPr>
          <a:xfrm>
            <a:off x="717604" y="1363904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9" hasCustomPrompt="1"/>
          </p:nvPr>
        </p:nvSpPr>
        <p:spPr>
          <a:xfrm>
            <a:off x="7393940" y="1363904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13" hasCustomPrompt="1"/>
          </p:nvPr>
        </p:nvSpPr>
        <p:spPr>
          <a:xfrm>
            <a:off x="717604" y="2885223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14" hasCustomPrompt="1"/>
          </p:nvPr>
        </p:nvSpPr>
        <p:spPr>
          <a:xfrm>
            <a:off x="7393940" y="2885223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19532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 flipH="1">
            <a:off x="720000" y="1233175"/>
            <a:ext cx="4529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 flipH="1">
            <a:off x="720000" y="2715475"/>
            <a:ext cx="29094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642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375725" y="8631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720000" y="2201675"/>
            <a:ext cx="7518600" cy="18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7639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46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743925" y="1003925"/>
            <a:ext cx="6270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1075150" y="3250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/>
          </p:nvPr>
        </p:nvSpPr>
        <p:spPr>
          <a:xfrm>
            <a:off x="19415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4848600" y="3250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 idx="4"/>
          </p:nvPr>
        </p:nvSpPr>
        <p:spPr>
          <a:xfrm>
            <a:off x="57150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5803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1012401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852625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2"/>
          </p:nvPr>
        </p:nvSpPr>
        <p:spPr>
          <a:xfrm>
            <a:off x="3651769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3"/>
          </p:nvPr>
        </p:nvSpPr>
        <p:spPr>
          <a:xfrm>
            <a:off x="3490925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 idx="4"/>
          </p:nvPr>
        </p:nvSpPr>
        <p:spPr>
          <a:xfrm>
            <a:off x="628987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5"/>
          </p:nvPr>
        </p:nvSpPr>
        <p:spPr>
          <a:xfrm>
            <a:off x="6129225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 idx="6"/>
          </p:nvPr>
        </p:nvSpPr>
        <p:spPr>
          <a:xfrm>
            <a:off x="720000" y="1003925"/>
            <a:ext cx="69282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89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859197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44613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720000" y="2872425"/>
            <a:ext cx="4828200" cy="15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6955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274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885425" y="1232241"/>
            <a:ext cx="4529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5505725" y="2714541"/>
            <a:ext cx="29094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071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6649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720000" y="1003925"/>
            <a:ext cx="368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12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008377"/>
            <a:ext cx="1165860" cy="397764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3908295"/>
            <a:ext cx="4430268" cy="17145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3908295"/>
            <a:ext cx="1584198" cy="1714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84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20657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66924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067436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926725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48166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22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8308"/>
            <a:ext cx="6398514" cy="47868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5544"/>
            <a:ext cx="1823085" cy="123444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457200"/>
            <a:ext cx="5829300" cy="40005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3085" cy="26289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4667252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Rectangle 11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42904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2628"/>
            <a:ext cx="1824228" cy="123444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8308"/>
            <a:ext cx="6398514" cy="478688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4228" cy="262661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4670298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Rectangle 9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19896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4730754"/>
            <a:ext cx="205740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4730754"/>
            <a:ext cx="390906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4730754"/>
            <a:ext cx="109728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133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FYPJ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Exserlan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latin typeface="Montserrat SemiBold"/>
                <a:ea typeface="Montserrat SemiBold"/>
                <a:cs typeface="Montserrat SemiBold"/>
                <a:sym typeface="Montserrat SemiBold"/>
              </a:rPr>
              <a:t>Realtime Data Visualisation</a:t>
            </a:r>
            <a:endParaRPr sz="15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Programmed by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Amirul Faiz ( 170019C )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Gerald Chia ( ) </a:t>
            </a:r>
            <a:endParaRPr/>
          </a:p>
        </p:txBody>
      </p:sp>
      <p:grpSp>
        <p:nvGrpSpPr>
          <p:cNvPr id="143" name="Google Shape;143;p2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44" name="Google Shape;144;p2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8" name="Google Shape;148;p23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357226" y="2803175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1"/>
          </p:nvPr>
        </p:nvSpPr>
        <p:spPr>
          <a:xfrm>
            <a:off x="1197450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does it all mean?</a:t>
            </a: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title" idx="2"/>
          </p:nvPr>
        </p:nvSpPr>
        <p:spPr>
          <a:xfrm>
            <a:off x="4743175" y="1548150"/>
            <a:ext cx="3352500" cy="20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Understand the underlying Data &amp; Infrastructure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purposeful charts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Improve upon the design if possible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 idx="4"/>
          </p:nvPr>
        </p:nvSpPr>
        <p:spPr>
          <a:xfrm>
            <a:off x="720000" y="1003925"/>
            <a:ext cx="31176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work to be done</a:t>
            </a:r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6"/>
          </p:nvPr>
        </p:nvSpPr>
        <p:spPr>
          <a:xfrm>
            <a:off x="4860625" y="1003925"/>
            <a:ext cx="31176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do:</a:t>
            </a:r>
            <a:endParaRPr/>
          </a:p>
        </p:txBody>
      </p:sp>
      <p:grpSp>
        <p:nvGrpSpPr>
          <p:cNvPr id="273" name="Google Shape;273;p32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74" name="Google Shape;274;p32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8" name="Google Shape;278;p32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l="13404" t="54594" r="45578" b="10545"/>
          <a:stretch/>
        </p:blipFill>
        <p:spPr>
          <a:xfrm>
            <a:off x="990880" y="1571775"/>
            <a:ext cx="2575834" cy="12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94400" y="419450"/>
            <a:ext cx="2016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Timeline</a:t>
            </a:r>
            <a:endParaRPr/>
          </a:p>
        </p:txBody>
      </p:sp>
      <p:grpSp>
        <p:nvGrpSpPr>
          <p:cNvPr id="287" name="Google Shape;287;p3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88" name="Google Shape;288;p3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2" name="Google Shape;292;p33"/>
          <p:cNvCxnSpPr/>
          <p:nvPr/>
        </p:nvCxnSpPr>
        <p:spPr>
          <a:xfrm>
            <a:off x="562550" y="324090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3"/>
          <p:cNvCxnSpPr/>
          <p:nvPr/>
        </p:nvCxnSpPr>
        <p:spPr>
          <a:xfrm>
            <a:off x="8651208" y="324090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33"/>
          <p:cNvSpPr txBox="1"/>
          <p:nvPr/>
        </p:nvSpPr>
        <p:spPr>
          <a:xfrm>
            <a:off x="62000" y="379335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Start</a:t>
            </a:r>
            <a:endParaRPr sz="1500"/>
          </a:p>
        </p:txBody>
      </p:sp>
      <p:sp>
        <p:nvSpPr>
          <p:cNvPr id="295" name="Google Shape;295;p33"/>
          <p:cNvSpPr txBox="1"/>
          <p:nvPr/>
        </p:nvSpPr>
        <p:spPr>
          <a:xfrm>
            <a:off x="8099508" y="38838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  <a:endParaRPr sz="1500"/>
          </a:p>
        </p:txBody>
      </p:sp>
      <p:cxnSp>
        <p:nvCxnSpPr>
          <p:cNvPr id="296" name="Google Shape;296;p33"/>
          <p:cNvCxnSpPr/>
          <p:nvPr/>
        </p:nvCxnSpPr>
        <p:spPr>
          <a:xfrm>
            <a:off x="568638" y="3562350"/>
            <a:ext cx="806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3"/>
          <p:cNvCxnSpPr/>
          <p:nvPr/>
        </p:nvCxnSpPr>
        <p:spPr>
          <a:xfrm>
            <a:off x="4572000" y="324090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3"/>
          <p:cNvSpPr txBox="1"/>
          <p:nvPr/>
        </p:nvSpPr>
        <p:spPr>
          <a:xfrm>
            <a:off x="4020308" y="38838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Interim</a:t>
            </a:r>
            <a:endParaRPr sz="1500"/>
          </a:p>
        </p:txBody>
      </p:sp>
      <p:cxnSp>
        <p:nvCxnSpPr>
          <p:cNvPr id="299" name="Google Shape;299;p33"/>
          <p:cNvCxnSpPr/>
          <p:nvPr/>
        </p:nvCxnSpPr>
        <p:spPr>
          <a:xfrm>
            <a:off x="7755450" y="2750325"/>
            <a:ext cx="880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3"/>
          <p:cNvCxnSpPr/>
          <p:nvPr/>
        </p:nvCxnSpPr>
        <p:spPr>
          <a:xfrm>
            <a:off x="8651208" y="2428875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3"/>
          <p:cNvCxnSpPr/>
          <p:nvPr/>
        </p:nvCxnSpPr>
        <p:spPr>
          <a:xfrm>
            <a:off x="5314275" y="2750325"/>
            <a:ext cx="2461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3"/>
          <p:cNvCxnSpPr/>
          <p:nvPr/>
        </p:nvCxnSpPr>
        <p:spPr>
          <a:xfrm>
            <a:off x="5215558" y="2428875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3"/>
          <p:cNvCxnSpPr/>
          <p:nvPr/>
        </p:nvCxnSpPr>
        <p:spPr>
          <a:xfrm>
            <a:off x="572625" y="1998600"/>
            <a:ext cx="719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3"/>
          <p:cNvCxnSpPr/>
          <p:nvPr/>
        </p:nvCxnSpPr>
        <p:spPr>
          <a:xfrm>
            <a:off x="7755458" y="167715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3"/>
          <p:cNvCxnSpPr/>
          <p:nvPr/>
        </p:nvCxnSpPr>
        <p:spPr>
          <a:xfrm>
            <a:off x="562550" y="167715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3"/>
          <p:cNvSpPr txBox="1"/>
          <p:nvPr/>
        </p:nvSpPr>
        <p:spPr>
          <a:xfrm>
            <a:off x="3607308" y="15582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Exserlan</a:t>
            </a:r>
            <a:endParaRPr sz="1500"/>
          </a:p>
        </p:txBody>
      </p:sp>
      <p:sp>
        <p:nvSpPr>
          <p:cNvPr id="307" name="Google Shape;307;p33"/>
          <p:cNvSpPr txBox="1"/>
          <p:nvPr/>
        </p:nvSpPr>
        <p:spPr>
          <a:xfrm>
            <a:off x="5729777" y="2351550"/>
            <a:ext cx="2407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Exserlan- Angular</a:t>
            </a:r>
            <a:endParaRPr sz="1500"/>
          </a:p>
        </p:txBody>
      </p:sp>
      <p:sp>
        <p:nvSpPr>
          <p:cNvPr id="308" name="Google Shape;308;p33"/>
          <p:cNvSpPr txBox="1"/>
          <p:nvPr/>
        </p:nvSpPr>
        <p:spPr>
          <a:xfrm>
            <a:off x="10850" y="4785217"/>
            <a:ext cx="25407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 Drawn to Scale**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/>
        </p:nvSpPr>
        <p:spPr>
          <a:xfrm>
            <a:off x="1108175" y="2430325"/>
            <a:ext cx="4711500" cy="2061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6281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4294967295"/>
          </p:nvPr>
        </p:nvSpPr>
        <p:spPr>
          <a:xfrm>
            <a:off x="0" y="2092325"/>
            <a:ext cx="709613" cy="30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ML</a:t>
            </a:r>
            <a:endParaRPr sz="1400"/>
          </a:p>
        </p:txBody>
      </p:sp>
      <p:sp>
        <p:nvSpPr>
          <p:cNvPr id="321" name="Google Shape;321;p34"/>
          <p:cNvSpPr txBox="1">
            <a:spLocks noGrp="1"/>
          </p:cNvSpPr>
          <p:nvPr>
            <p:ph type="title" idx="4294967295"/>
          </p:nvPr>
        </p:nvSpPr>
        <p:spPr>
          <a:xfrm>
            <a:off x="0" y="2092325"/>
            <a:ext cx="985838" cy="30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Lecturer</a:t>
            </a:r>
            <a:endParaRPr sz="140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294967295"/>
          </p:nvPr>
        </p:nvSpPr>
        <p:spPr>
          <a:xfrm>
            <a:off x="8148638" y="2092325"/>
            <a:ext cx="995362" cy="30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4294967295"/>
          </p:nvPr>
        </p:nvSpPr>
        <p:spPr>
          <a:xfrm rot="-1065431">
            <a:off x="8148638" y="2794000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POST</a:t>
            </a:r>
            <a:endParaRPr sz="1000"/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 idx="4294967295"/>
          </p:nvPr>
        </p:nvSpPr>
        <p:spPr>
          <a:xfrm>
            <a:off x="0" y="3671888"/>
            <a:ext cx="1038225" cy="30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16991"/>
          <a:stretch/>
        </p:blipFill>
        <p:spPr>
          <a:xfrm>
            <a:off x="1671900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425" y="1319236"/>
            <a:ext cx="830500" cy="83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2475" y="1321490"/>
            <a:ext cx="862100" cy="8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9600" y="2962675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 b="16991"/>
          <a:stretch/>
        </p:blipFill>
        <p:spPr>
          <a:xfrm>
            <a:off x="4058950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4"/>
          <p:cNvCxnSpPr>
            <a:stCxn id="315" idx="3"/>
            <a:endCxn id="317" idx="1"/>
          </p:cNvCxnSpPr>
          <p:nvPr/>
        </p:nvCxnSpPr>
        <p:spPr>
          <a:xfrm rot="10800000" flipH="1">
            <a:off x="2502399" y="1734487"/>
            <a:ext cx="363000" cy="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3" name="Google Shape;323;p34"/>
          <p:cNvCxnSpPr>
            <a:stCxn id="317" idx="3"/>
            <a:endCxn id="320" idx="1"/>
          </p:cNvCxnSpPr>
          <p:nvPr/>
        </p:nvCxnSpPr>
        <p:spPr>
          <a:xfrm>
            <a:off x="3695925" y="1734474"/>
            <a:ext cx="363000" cy="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4" name="Google Shape;324;p34"/>
          <p:cNvCxnSpPr/>
          <p:nvPr/>
        </p:nvCxnSpPr>
        <p:spPr>
          <a:xfrm>
            <a:off x="4309250" y="2434175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5" name="Google Shape;325;p34"/>
          <p:cNvCxnSpPr/>
          <p:nvPr/>
        </p:nvCxnSpPr>
        <p:spPr>
          <a:xfrm>
            <a:off x="4605750" y="2434175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26" name="Google Shape;326;p34"/>
          <p:cNvCxnSpPr>
            <a:stCxn id="320" idx="3"/>
            <a:endCxn id="318" idx="1"/>
          </p:cNvCxnSpPr>
          <p:nvPr/>
        </p:nvCxnSpPr>
        <p:spPr>
          <a:xfrm>
            <a:off x="4889449" y="1737487"/>
            <a:ext cx="36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7" name="Google Shape;327;p34"/>
          <p:cNvCxnSpPr>
            <a:stCxn id="318" idx="3"/>
          </p:cNvCxnSpPr>
          <p:nvPr/>
        </p:nvCxnSpPr>
        <p:spPr>
          <a:xfrm>
            <a:off x="6114575" y="1737482"/>
            <a:ext cx="443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b="16991"/>
          <a:stretch/>
        </p:blipFill>
        <p:spPr>
          <a:xfrm>
            <a:off x="6557675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34"/>
          <p:cNvCxnSpPr>
            <a:stCxn id="329" idx="2"/>
            <a:endCxn id="319" idx="3"/>
          </p:cNvCxnSpPr>
          <p:nvPr/>
        </p:nvCxnSpPr>
        <p:spPr>
          <a:xfrm rot="5400000">
            <a:off x="5440050" y="1782375"/>
            <a:ext cx="923700" cy="21459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32" name="Google Shape;332;p34"/>
          <p:cNvPicPr preferRelativeResize="0"/>
          <p:nvPr/>
        </p:nvPicPr>
        <p:blipFill rotWithShape="1">
          <a:blip r:embed="rId7">
            <a:alphaModFix/>
          </a:blip>
          <a:srcRect b="18253"/>
          <a:stretch/>
        </p:blipFill>
        <p:spPr>
          <a:xfrm>
            <a:off x="1826525" y="2892637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34"/>
          <p:cNvCxnSpPr/>
          <p:nvPr/>
        </p:nvCxnSpPr>
        <p:spPr>
          <a:xfrm rot="10800000">
            <a:off x="2909525" y="3148225"/>
            <a:ext cx="110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5" name="Google Shape;335;p34"/>
          <p:cNvCxnSpPr/>
          <p:nvPr/>
        </p:nvCxnSpPr>
        <p:spPr>
          <a:xfrm rot="10800000">
            <a:off x="2909525" y="3494600"/>
            <a:ext cx="110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 rotWithShape="1">
          <a:blip r:embed="rId4">
            <a:alphaModFix/>
          </a:blip>
          <a:srcRect t="8162" r="852" b="4729"/>
          <a:stretch/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2722650" y="1974750"/>
            <a:ext cx="3698700" cy="1194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Exserlan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Understanding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3542310" y="1869557"/>
            <a:ext cx="5608281" cy="3280502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7761300" y="4755600"/>
            <a:ext cx="1382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Not Angular*</a:t>
            </a:r>
            <a:endParaRPr/>
          </a:p>
        </p:txBody>
      </p:sp>
      <p:grpSp>
        <p:nvGrpSpPr>
          <p:cNvPr id="344" name="Google Shape;344;p3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45" name="Google Shape;345;p3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 Prerequisite (Saving Course)</a:t>
            </a: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4294967295"/>
          </p:nvPr>
        </p:nvSpPr>
        <p:spPr>
          <a:xfrm>
            <a:off x="4489450" y="2298700"/>
            <a:ext cx="4654550" cy="2060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Lecturer to Create Account and a blank Survey in SurveyJS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Create a text file with the PostID given in the blank Survey and put it with the folder for the assessment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Enter the Access ID and Post ID give by SurveyJS into Exserlan</a:t>
            </a:r>
            <a:endParaRPr sz="1400"/>
          </a:p>
        </p:txBody>
      </p:sp>
      <p:sp>
        <p:nvSpPr>
          <p:cNvPr id="363" name="Google Shape;363;p36"/>
          <p:cNvSpPr txBox="1">
            <a:spLocks noGrp="1"/>
          </p:cNvSpPr>
          <p:nvPr>
            <p:ph type="title" idx="4294967295"/>
          </p:nvPr>
        </p:nvSpPr>
        <p:spPr>
          <a:xfrm>
            <a:off x="0" y="1892300"/>
            <a:ext cx="985838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Lecturer</a:t>
            </a:r>
            <a:endParaRPr sz="1400"/>
          </a:p>
        </p:txBody>
      </p:sp>
      <p:sp>
        <p:nvSpPr>
          <p:cNvPr id="369" name="Google Shape;369;p36"/>
          <p:cNvSpPr txBox="1">
            <a:spLocks noGrp="1"/>
          </p:cNvSpPr>
          <p:nvPr>
            <p:ph type="title" idx="4294967295"/>
          </p:nvPr>
        </p:nvSpPr>
        <p:spPr>
          <a:xfrm>
            <a:off x="8148638" y="1892300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371" name="Google Shape;371;p36"/>
          <p:cNvSpPr txBox="1">
            <a:spLocks noGrp="1"/>
          </p:cNvSpPr>
          <p:nvPr>
            <p:ph type="title" idx="4294967295"/>
          </p:nvPr>
        </p:nvSpPr>
        <p:spPr>
          <a:xfrm>
            <a:off x="0" y="3357563"/>
            <a:ext cx="1039813" cy="300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sp>
        <p:nvSpPr>
          <p:cNvPr id="376" name="Google Shape;376;p36"/>
          <p:cNvSpPr txBox="1">
            <a:spLocks noGrp="1"/>
          </p:cNvSpPr>
          <p:nvPr>
            <p:ph type="title" idx="4294967295"/>
          </p:nvPr>
        </p:nvSpPr>
        <p:spPr>
          <a:xfrm>
            <a:off x="8148638" y="581025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PostID</a:t>
            </a:r>
            <a:endParaRPr sz="1000"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 idx="4294967295"/>
          </p:nvPr>
        </p:nvSpPr>
        <p:spPr>
          <a:xfrm>
            <a:off x="8148638" y="581025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AccessID</a:t>
            </a:r>
            <a:endParaRPr sz="1000"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55" name="Google Shape;355;p3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00" y="1120965"/>
            <a:ext cx="862100" cy="8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82362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 rotWithShape="1">
          <a:blip r:embed="rId5">
            <a:alphaModFix/>
          </a:blip>
          <a:srcRect b="16991"/>
          <a:stretch/>
        </p:blipFill>
        <p:spPr>
          <a:xfrm>
            <a:off x="2042975" y="1181576"/>
            <a:ext cx="830499" cy="71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6"/>
          <p:cNvCxnSpPr/>
          <p:nvPr/>
        </p:nvCxnSpPr>
        <p:spPr>
          <a:xfrm>
            <a:off x="1816025" y="1251075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5" name="Google Shape;365;p36"/>
          <p:cNvCxnSpPr/>
          <p:nvPr/>
        </p:nvCxnSpPr>
        <p:spPr>
          <a:xfrm>
            <a:off x="1816025" y="1491700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66" name="Google Shape;366;p36"/>
          <p:cNvCxnSpPr>
            <a:stCxn id="362" idx="3"/>
            <a:endCxn id="360" idx="1"/>
          </p:cNvCxnSpPr>
          <p:nvPr/>
        </p:nvCxnSpPr>
        <p:spPr>
          <a:xfrm>
            <a:off x="2873474" y="1536962"/>
            <a:ext cx="36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7" name="Google Shape;367;p36"/>
          <p:cNvCxnSpPr>
            <a:stCxn id="360" idx="3"/>
          </p:cNvCxnSpPr>
          <p:nvPr/>
        </p:nvCxnSpPr>
        <p:spPr>
          <a:xfrm>
            <a:off x="4098600" y="1536957"/>
            <a:ext cx="443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68" name="Google Shape;368;p36"/>
          <p:cNvPicPr preferRelativeResize="0"/>
          <p:nvPr/>
        </p:nvPicPr>
        <p:blipFill rotWithShape="1">
          <a:blip r:embed="rId5">
            <a:alphaModFix/>
          </a:blip>
          <a:srcRect b="16991"/>
          <a:stretch/>
        </p:blipFill>
        <p:spPr>
          <a:xfrm>
            <a:off x="4541700" y="1181576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 rotWithShape="1">
          <a:blip r:embed="rId6">
            <a:alphaModFix/>
          </a:blip>
          <a:srcRect b="18253"/>
          <a:stretch/>
        </p:blipFill>
        <p:spPr>
          <a:xfrm>
            <a:off x="1938775" y="2507775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36"/>
          <p:cNvCxnSpPr>
            <a:stCxn id="370" idx="0"/>
            <a:endCxn id="363" idx="2"/>
          </p:cNvCxnSpPr>
          <p:nvPr/>
        </p:nvCxnSpPr>
        <p:spPr>
          <a:xfrm rot="10800000">
            <a:off x="2458225" y="2193075"/>
            <a:ext cx="0" cy="31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373" name="Google Shape;373;p36"/>
          <p:cNvPicPr preferRelativeResize="0"/>
          <p:nvPr/>
        </p:nvPicPr>
        <p:blipFill rotWithShape="1">
          <a:blip r:embed="rId7">
            <a:alphaModFix/>
          </a:blip>
          <a:srcRect l="13356" t="16825" r="54986" b="55052"/>
          <a:stretch/>
        </p:blipFill>
        <p:spPr>
          <a:xfrm>
            <a:off x="6148925" y="932138"/>
            <a:ext cx="2894827" cy="14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/>
          <p:nvPr/>
        </p:nvSpPr>
        <p:spPr>
          <a:xfrm rot="5400000">
            <a:off x="6868500" y="1204880"/>
            <a:ext cx="10503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5400000">
            <a:off x="7501025" y="1215225"/>
            <a:ext cx="10710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title" idx="4294967295"/>
          </p:nvPr>
        </p:nvSpPr>
        <p:spPr>
          <a:xfrm>
            <a:off x="0" y="1828800"/>
            <a:ext cx="993775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392" name="Google Shape;392;p37"/>
          <p:cNvSpPr txBox="1">
            <a:spLocks noGrp="1"/>
          </p:cNvSpPr>
          <p:nvPr>
            <p:ph type="title" idx="4294967295"/>
          </p:nvPr>
        </p:nvSpPr>
        <p:spPr>
          <a:xfrm>
            <a:off x="8104188" y="1897063"/>
            <a:ext cx="1039812" cy="300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sp>
        <p:nvSpPr>
          <p:cNvPr id="396" name="Google Shape;396;p37"/>
          <p:cNvSpPr txBox="1">
            <a:spLocks noGrp="1"/>
          </p:cNvSpPr>
          <p:nvPr>
            <p:ph type="title" idx="4294967295"/>
          </p:nvPr>
        </p:nvSpPr>
        <p:spPr>
          <a:xfrm>
            <a:off x="0" y="2513013"/>
            <a:ext cx="3492500" cy="2058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Student Answers a Question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Data is being sent to SurveyJS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When the Lecturer opens Exserlan, it will get data from SurveyJS</a:t>
            </a:r>
            <a:endParaRPr sz="1400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84" name="Google Shape;384;p3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538" y="1127925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 rotWithShape="1">
          <a:blip r:embed="rId4">
            <a:alphaModFix/>
          </a:blip>
          <a:srcRect b="16991"/>
          <a:stretch/>
        </p:blipFill>
        <p:spPr>
          <a:xfrm>
            <a:off x="965750" y="1118026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5">
            <a:alphaModFix/>
          </a:blip>
          <a:srcRect b="18253"/>
          <a:stretch/>
        </p:blipFill>
        <p:spPr>
          <a:xfrm>
            <a:off x="4104125" y="1057887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7"/>
          <p:cNvCxnSpPr>
            <a:stCxn id="389" idx="3"/>
            <a:endCxn id="388" idx="1"/>
          </p:cNvCxnSpPr>
          <p:nvPr/>
        </p:nvCxnSpPr>
        <p:spPr>
          <a:xfrm>
            <a:off x="1796249" y="1473412"/>
            <a:ext cx="841200" cy="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37"/>
          <p:cNvCxnSpPr/>
          <p:nvPr/>
        </p:nvCxnSpPr>
        <p:spPr>
          <a:xfrm>
            <a:off x="3376816" y="1412341"/>
            <a:ext cx="757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37"/>
          <p:cNvCxnSpPr/>
          <p:nvPr/>
        </p:nvCxnSpPr>
        <p:spPr>
          <a:xfrm rot="10800000">
            <a:off x="3376816" y="1584791"/>
            <a:ext cx="757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97" name="Google Shape;397;p37"/>
          <p:cNvPicPr preferRelativeResize="0"/>
          <p:nvPr/>
        </p:nvPicPr>
        <p:blipFill rotWithShape="1">
          <a:blip r:embed="rId6">
            <a:alphaModFix/>
          </a:blip>
          <a:srcRect l="13235" t="6482" r="54809" b="6855"/>
          <a:stretch/>
        </p:blipFill>
        <p:spPr>
          <a:xfrm>
            <a:off x="5772174" y="0"/>
            <a:ext cx="3371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benefits me as a lecturer?</a:t>
            </a: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1075150" y="2488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Enables lecturers to approach students who have answered the questions wrongly on the spot, rather than after the assessment </a:t>
            </a:r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title" idx="2"/>
          </p:nvPr>
        </p:nvSpPr>
        <p:spPr>
          <a:xfrm>
            <a:off x="1941537" y="2086837"/>
            <a:ext cx="15156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</a:t>
            </a:r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3"/>
          </p:nvPr>
        </p:nvSpPr>
        <p:spPr>
          <a:xfrm>
            <a:off x="4848600" y="2488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Aids lecturers to understand which questions are more prone to getting wrong and improve upon how the lecture is being taught</a:t>
            </a:r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title" idx="4"/>
          </p:nvPr>
        </p:nvSpPr>
        <p:spPr>
          <a:xfrm>
            <a:off x="5485646" y="2086825"/>
            <a:ext cx="19701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Visualisation</a:t>
            </a:r>
            <a:endParaRPr/>
          </a:p>
        </p:txBody>
      </p:sp>
      <p:grpSp>
        <p:nvGrpSpPr>
          <p:cNvPr id="407" name="Google Shape;407;p3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08" name="Google Shape;408;p3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included</a:t>
            </a:r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title" idx="4294967295"/>
          </p:nvPr>
        </p:nvSpPr>
        <p:spPr>
          <a:xfrm>
            <a:off x="0" y="3049588"/>
            <a:ext cx="2262188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</a:t>
            </a:r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title" idx="4294967295"/>
          </p:nvPr>
        </p:nvSpPr>
        <p:spPr>
          <a:xfrm>
            <a:off x="6880225" y="3351213"/>
            <a:ext cx="2263775" cy="573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</a:t>
            </a: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 rotWithShape="1">
          <a:blip r:embed="rId3">
            <a:alphaModFix/>
          </a:blip>
          <a:srcRect l="13232" t="23175" r="13254" b="21355"/>
          <a:stretch/>
        </p:blipFill>
        <p:spPr>
          <a:xfrm>
            <a:off x="720000" y="1621100"/>
            <a:ext cx="3206549" cy="13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4">
            <a:alphaModFix/>
          </a:blip>
          <a:srcRect l="13111" t="16319" r="13558" b="11280"/>
          <a:stretch/>
        </p:blipFill>
        <p:spPr>
          <a:xfrm>
            <a:off x="4989450" y="1301213"/>
            <a:ext cx="3602448" cy="20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/>
          <p:nvPr/>
        </p:nvSpPr>
        <p:spPr>
          <a:xfrm>
            <a:off x="4202850" y="2086463"/>
            <a:ext cx="510300" cy="4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23" name="Google Shape;423;p3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721500" y="3937375"/>
            <a:ext cx="7701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Resolve Status</a:t>
            </a:r>
            <a:endParaRPr/>
          </a:p>
        </p:txBody>
      </p:sp>
      <p:pic>
        <p:nvPicPr>
          <p:cNvPr id="432" name="Google Shape;432;p40"/>
          <p:cNvPicPr preferRelativeResize="0"/>
          <p:nvPr/>
        </p:nvPicPr>
        <p:blipFill rotWithShape="1">
          <a:blip r:embed="rId3">
            <a:alphaModFix/>
          </a:blip>
          <a:srcRect l="3943" t="19786" r="4565" b="20236"/>
          <a:stretch/>
        </p:blipFill>
        <p:spPr>
          <a:xfrm>
            <a:off x="387650" y="685175"/>
            <a:ext cx="8365699" cy="3085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34" name="Google Shape;434;p4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 Machine</a:t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t="8736" b="4929"/>
          <a:stretch/>
        </p:blipFill>
        <p:spPr>
          <a:xfrm>
            <a:off x="1175575" y="922425"/>
            <a:ext cx="6792850" cy="3298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0" y="4878800"/>
            <a:ext cx="3000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Inspired by Mac</a:t>
            </a:r>
            <a:endParaRPr sz="1200"/>
          </a:p>
        </p:txBody>
      </p:sp>
      <p:sp>
        <p:nvSpPr>
          <p:cNvPr id="445" name="Google Shape;445;p41"/>
          <p:cNvSpPr/>
          <p:nvPr/>
        </p:nvSpPr>
        <p:spPr>
          <a:xfrm rot="5400000">
            <a:off x="4274700" y="3520125"/>
            <a:ext cx="591600" cy="44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4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47" name="Google Shape;447;p4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5153550" y="1621225"/>
            <a:ext cx="3267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outdated!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all mean?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dive deeper?</a:t>
            </a:r>
            <a:endParaRPr/>
          </a:p>
        </p:txBody>
      </p:sp>
      <p:grpSp>
        <p:nvGrpSpPr>
          <p:cNvPr id="155" name="Google Shape;155;p2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56" name="Google Shape;156;p2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l="23490" r="29874"/>
          <a:stretch/>
        </p:blipFill>
        <p:spPr>
          <a:xfrm>
            <a:off x="542700" y="895000"/>
            <a:ext cx="4433549" cy="33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Face</a:t>
            </a:r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84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State Management with various components updating as data comes in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Long JS Code, hard to maintain as more codes are added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160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Working with just Pure JS CSS and HTML with the aid of ChartJS to provide the charts</a:t>
            </a:r>
            <a:endParaRPr sz="1600"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 rotWithShape="1">
          <a:blip r:embed="rId3">
            <a:alphaModFix/>
          </a:blip>
          <a:srcRect l="21009" r="50023" b="25920"/>
          <a:stretch/>
        </p:blipFill>
        <p:spPr>
          <a:xfrm>
            <a:off x="5568324" y="0"/>
            <a:ext cx="3575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/>
        </p:nvSpPr>
        <p:spPr>
          <a:xfrm>
            <a:off x="4797913" y="4362975"/>
            <a:ext cx="7704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😱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23037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Scary Fact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That I found out</a:t>
            </a:r>
            <a:endParaRPr sz="1500"/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3">
            <a:alphaModFix/>
          </a:blip>
          <a:srcRect l="39378" t="14197" r="31895" b="4764"/>
          <a:stretch/>
        </p:blipFill>
        <p:spPr>
          <a:xfrm>
            <a:off x="5304250" y="170775"/>
            <a:ext cx="3026050" cy="48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/>
          <p:nvPr/>
        </p:nvSpPr>
        <p:spPr>
          <a:xfrm>
            <a:off x="5816575" y="4611075"/>
            <a:ext cx="1717800" cy="170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4711500" y="4510575"/>
            <a:ext cx="693300" cy="37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3"/>
          <p:cNvSpPr txBox="1"/>
          <p:nvPr/>
        </p:nvSpPr>
        <p:spPr>
          <a:xfrm>
            <a:off x="458800" y="1245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API Post ID is exposed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Recreation of AJAX post is possible from anywhere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/>
          <p:nvPr/>
        </p:nvSpPr>
        <p:spPr>
          <a:xfrm flipH="1">
            <a:off x="3" y="25"/>
            <a:ext cx="6434014" cy="5143405"/>
          </a:xfrm>
          <a:custGeom>
            <a:avLst/>
            <a:gdLst/>
            <a:ahLst/>
            <a:cxnLst/>
            <a:rect l="l" t="t" r="r" b="b"/>
            <a:pathLst>
              <a:path w="130514" h="104334" extrusionOk="0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4"/>
          <p:cNvSpPr/>
          <p:nvPr/>
        </p:nvSpPr>
        <p:spPr>
          <a:xfrm flipH="1">
            <a:off x="0" y="1862963"/>
            <a:ext cx="5608281" cy="3280502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4"/>
          <p:cNvSpPr/>
          <p:nvPr/>
        </p:nvSpPr>
        <p:spPr>
          <a:xfrm flipH="1">
            <a:off x="3881932" y="25"/>
            <a:ext cx="5262064" cy="3072467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</a:t>
            </a:r>
            <a:r>
              <a:rPr lang="en">
                <a:solidFill>
                  <a:schemeClr val="lt1"/>
                </a:solidFill>
              </a:rPr>
              <a:t>The Leap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Exserlan-Angular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76" name="Google Shape;476;p4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much persuasion”</a:t>
            </a:r>
            <a:endParaRPr/>
          </a:p>
        </p:txBody>
      </p:sp>
      <p:pic>
        <p:nvPicPr>
          <p:cNvPr id="477" name="Google Shape;477;p44"/>
          <p:cNvPicPr preferRelativeResize="0"/>
          <p:nvPr/>
        </p:nvPicPr>
        <p:blipFill rotWithShape="1">
          <a:blip r:embed="rId3">
            <a:alphaModFix/>
          </a:blip>
          <a:srcRect l="43917"/>
          <a:stretch/>
        </p:blipFill>
        <p:spPr>
          <a:xfrm>
            <a:off x="0" y="1232250"/>
            <a:ext cx="3285894" cy="391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4"/>
          <p:cNvCxnSpPr/>
          <p:nvPr/>
        </p:nvCxnSpPr>
        <p:spPr>
          <a:xfrm>
            <a:off x="8420775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9" name="Google Shape;479;p4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80" name="Google Shape;480;p4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991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Tackling Various Issues</a:t>
            </a:r>
            <a:endParaRPr/>
          </a:p>
        </p:txBody>
      </p:sp>
      <p:sp>
        <p:nvSpPr>
          <p:cNvPr id="489" name="Google Shape;489;p45"/>
          <p:cNvSpPr txBox="1"/>
          <p:nvPr/>
        </p:nvSpPr>
        <p:spPr>
          <a:xfrm>
            <a:off x="3677550" y="2946350"/>
            <a:ext cx="1788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490" name="Google Shape;490;p45"/>
          <p:cNvSpPr txBox="1"/>
          <p:nvPr/>
        </p:nvSpPr>
        <p:spPr>
          <a:xfrm>
            <a:off x="586800" y="2946350"/>
            <a:ext cx="2115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491" name="Google Shape;491;p45"/>
          <p:cNvSpPr txBox="1"/>
          <p:nvPr/>
        </p:nvSpPr>
        <p:spPr>
          <a:xfrm>
            <a:off x="6441300" y="2946350"/>
            <a:ext cx="1724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958950" y="1753070"/>
            <a:ext cx="1371599" cy="119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4">
            <a:alphaModFix/>
          </a:blip>
          <a:srcRect b="15931"/>
          <a:stretch/>
        </p:blipFill>
        <p:spPr>
          <a:xfrm>
            <a:off x="3864425" y="1755350"/>
            <a:ext cx="1415143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 rotWithShape="1">
          <a:blip r:embed="rId5">
            <a:alphaModFix/>
          </a:blip>
          <a:srcRect t="3005" b="28052"/>
          <a:stretch/>
        </p:blipFill>
        <p:spPr>
          <a:xfrm>
            <a:off x="6441675" y="1755350"/>
            <a:ext cx="1723643" cy="11887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4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96" name="Google Shape;496;p4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46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5" name="Google Shape;505;p4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06" name="Google Shape;506;p4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0" name="Google Shape;510;p46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12" name="Google Shape;512;p46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15" name="Google Shape;515;p46"/>
          <p:cNvSpPr txBox="1">
            <a:spLocks noGrp="1"/>
          </p:cNvSpPr>
          <p:nvPr>
            <p:ph type="title" idx="4294967295"/>
          </p:nvPr>
        </p:nvSpPr>
        <p:spPr>
          <a:xfrm>
            <a:off x="0" y="2324100"/>
            <a:ext cx="995363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519" name="Google Shape;519;p46"/>
          <p:cNvSpPr txBox="1">
            <a:spLocks noGrp="1"/>
          </p:cNvSpPr>
          <p:nvPr>
            <p:ph type="title" idx="4294967295"/>
          </p:nvPr>
        </p:nvSpPr>
        <p:spPr>
          <a:xfrm>
            <a:off x="8105775" y="2324100"/>
            <a:ext cx="1038225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pic>
        <p:nvPicPr>
          <p:cNvPr id="513" name="Google Shape;5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688" y="1347138"/>
            <a:ext cx="1251713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6"/>
          <p:cNvPicPr preferRelativeResize="0"/>
          <p:nvPr/>
        </p:nvPicPr>
        <p:blipFill rotWithShape="1">
          <a:blip r:embed="rId5">
            <a:alphaModFix/>
          </a:blip>
          <a:srcRect b="16991"/>
          <a:stretch/>
        </p:blipFill>
        <p:spPr>
          <a:xfrm>
            <a:off x="831525" y="1613551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1863" y="1314113"/>
            <a:ext cx="1308547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8425" y="1346594"/>
            <a:ext cx="1657800" cy="124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 rotWithShape="1">
          <a:blip r:embed="rId8">
            <a:alphaModFix/>
          </a:blip>
          <a:srcRect b="18253"/>
          <a:stretch/>
        </p:blipFill>
        <p:spPr>
          <a:xfrm>
            <a:off x="7062200" y="1475012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6"/>
          <p:cNvCxnSpPr>
            <a:stCxn id="514" idx="3"/>
          </p:cNvCxnSpPr>
          <p:nvPr/>
        </p:nvCxnSpPr>
        <p:spPr>
          <a:xfrm>
            <a:off x="1662024" y="1968937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46"/>
          <p:cNvCxnSpPr/>
          <p:nvPr/>
        </p:nvCxnSpPr>
        <p:spPr>
          <a:xfrm>
            <a:off x="3181599" y="1968937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46"/>
          <p:cNvCxnSpPr/>
          <p:nvPr/>
        </p:nvCxnSpPr>
        <p:spPr>
          <a:xfrm>
            <a:off x="6363499" y="1968937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23" name="Google Shape;523;p46"/>
          <p:cNvCxnSpPr/>
          <p:nvPr/>
        </p:nvCxnSpPr>
        <p:spPr>
          <a:xfrm>
            <a:off x="4607199" y="1968949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24" name="Google Shape;524;p46"/>
          <p:cNvCxnSpPr>
            <a:stCxn id="513" idx="2"/>
            <a:endCxn id="519" idx="2"/>
          </p:cNvCxnSpPr>
          <p:nvPr/>
        </p:nvCxnSpPr>
        <p:spPr>
          <a:xfrm rot="-5400000" flipH="1">
            <a:off x="5894544" y="937722"/>
            <a:ext cx="34200" cy="3340200"/>
          </a:xfrm>
          <a:prstGeom prst="curvedConnector3">
            <a:avLst>
              <a:gd name="adj1" fmla="val 437997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47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4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31" name="Google Shape;531;p4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5" name="Google Shape;535;p47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7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39" name="Google Shape;539;p47"/>
          <p:cNvSpPr txBox="1">
            <a:spLocks noGrp="1"/>
          </p:cNvSpPr>
          <p:nvPr>
            <p:ph type="body" idx="4294967295"/>
          </p:nvPr>
        </p:nvSpPr>
        <p:spPr>
          <a:xfrm>
            <a:off x="0" y="1104900"/>
            <a:ext cx="3843338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What it is?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Running using Express js API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How it benefits?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Checks if Assessment is valid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Additional Configuration on Access-Control-Allow-Origin to only allow post data from Blackboard hosted assessments </a:t>
            </a:r>
            <a:endParaRPr sz="16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0" name="Google Shape;540;p47"/>
          <p:cNvSpPr txBox="1">
            <a:spLocks noGrp="1"/>
          </p:cNvSpPr>
          <p:nvPr>
            <p:ph type="title" idx="4294967295"/>
          </p:nvPr>
        </p:nvSpPr>
        <p:spPr>
          <a:xfrm>
            <a:off x="7775575" y="1243013"/>
            <a:ext cx="1368425" cy="481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 Tool</a:t>
            </a:r>
            <a:endParaRPr sz="2200"/>
          </a:p>
        </p:txBody>
      </p:sp>
      <p:sp>
        <p:nvSpPr>
          <p:cNvPr id="542" name="Google Shape;542;p47"/>
          <p:cNvSpPr txBox="1">
            <a:spLocks noGrp="1"/>
          </p:cNvSpPr>
          <p:nvPr>
            <p:ph type="title" idx="4294967295"/>
          </p:nvPr>
        </p:nvSpPr>
        <p:spPr>
          <a:xfrm>
            <a:off x="6994525" y="2401888"/>
            <a:ext cx="2149475" cy="481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Recommend before deployment</a:t>
            </a:r>
            <a:endParaRPr sz="1000"/>
          </a:p>
        </p:txBody>
      </p:sp>
      <p:pic>
        <p:nvPicPr>
          <p:cNvPr id="538" name="Google Shape;5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948" y="0"/>
            <a:ext cx="1320112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825" y="1723875"/>
            <a:ext cx="2149300" cy="6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48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8" name="Google Shape;548;p4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49" name="Google Shape;549;p4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3" name="Google Shape;553;p48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8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4294967295"/>
          </p:nvPr>
        </p:nvSpPr>
        <p:spPr>
          <a:xfrm>
            <a:off x="0" y="1104900"/>
            <a:ext cx="3843338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What it is?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NoSQL Cloud Database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How it benefits?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Realtime functions using Angularfire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Allow Rules to prevent access to data belonging to other users</a:t>
            </a:r>
            <a:endParaRPr sz="1600"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57" name="Google Shape;5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138" y="-12"/>
            <a:ext cx="1251713" cy="124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49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3" name="Google Shape;563;p4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64" name="Google Shape;564;p4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49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569" name="Google Shape;569;p49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User Journey</a:t>
            </a:r>
            <a:endParaRPr sz="2200"/>
          </a:p>
        </p:txBody>
      </p:sp>
      <p:sp>
        <p:nvSpPr>
          <p:cNvPr id="571" name="Google Shape;571;p49"/>
          <p:cNvSpPr txBox="1">
            <a:spLocks noGrp="1"/>
          </p:cNvSpPr>
          <p:nvPr>
            <p:ph type="subTitle" idx="4294967295"/>
          </p:nvPr>
        </p:nvSpPr>
        <p:spPr>
          <a:xfrm>
            <a:off x="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account and a blank Survey in SurveyJS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text file with the PostID given in the blank Survey and put it with the folder for the assessment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Get the Access ID from another website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Enter the Access ID and Post ID give by SurveyJS into Exserlan</a:t>
            </a:r>
            <a:endParaRPr sz="1400"/>
          </a:p>
        </p:txBody>
      </p:sp>
      <p:sp>
        <p:nvSpPr>
          <p:cNvPr id="572" name="Google Shape;572;p49"/>
          <p:cNvSpPr txBox="1">
            <a:spLocks noGrp="1"/>
          </p:cNvSpPr>
          <p:nvPr>
            <p:ph type="subTitle" idx="4294967295"/>
          </p:nvPr>
        </p:nvSpPr>
        <p:spPr>
          <a:xfrm>
            <a:off x="589915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Create account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Create course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Download key with a click of a button and put inside the folder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570" name="Google Shape;570;p49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7" name="Google Shape;577;p50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8" name="Google Shape;578;p5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79" name="Google Shape;579;p5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50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584" name="Google Shape;584;p50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</a:t>
            </a:r>
            <a:endParaRPr sz="2200"/>
          </a:p>
        </p:txBody>
      </p:sp>
      <p:sp>
        <p:nvSpPr>
          <p:cNvPr id="586" name="Google Shape;586;p50"/>
          <p:cNvSpPr txBox="1">
            <a:spLocks noGrp="1"/>
          </p:cNvSpPr>
          <p:nvPr>
            <p:ph type="subTitle" idx="4294967295"/>
          </p:nvPr>
        </p:nvSpPr>
        <p:spPr>
          <a:xfrm>
            <a:off x="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Previously</a:t>
            </a:r>
            <a:endParaRPr sz="1400"/>
          </a:p>
        </p:txBody>
      </p:sp>
      <p:sp>
        <p:nvSpPr>
          <p:cNvPr id="587" name="Google Shape;587;p50"/>
          <p:cNvSpPr txBox="1">
            <a:spLocks noGrp="1"/>
          </p:cNvSpPr>
          <p:nvPr>
            <p:ph type="subTitle" idx="4294967295"/>
          </p:nvPr>
        </p:nvSpPr>
        <p:spPr>
          <a:xfrm>
            <a:off x="589915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/>
          <p:cNvPicPr preferRelativeResize="0"/>
          <p:nvPr/>
        </p:nvPicPr>
        <p:blipFill rotWithShape="1">
          <a:blip r:embed="rId4">
            <a:alphaModFix/>
          </a:blip>
          <a:srcRect l="23947" t="15814" r="51772" b="15429"/>
          <a:stretch/>
        </p:blipFill>
        <p:spPr>
          <a:xfrm>
            <a:off x="1826874" y="1597300"/>
            <a:ext cx="1740749" cy="27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0"/>
          <p:cNvPicPr preferRelativeResize="0"/>
          <p:nvPr/>
        </p:nvPicPr>
        <p:blipFill rotWithShape="1">
          <a:blip r:embed="rId5">
            <a:alphaModFix/>
          </a:blip>
          <a:srcRect l="23820" t="15978" r="51679" b="7457"/>
          <a:stretch/>
        </p:blipFill>
        <p:spPr>
          <a:xfrm>
            <a:off x="5600325" y="1597303"/>
            <a:ext cx="1740749" cy="306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51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5" name="Google Shape;595;p5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96" name="Google Shape;596;p5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51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 Tech</a:t>
            </a:r>
            <a:endParaRPr sz="2200"/>
          </a:p>
        </p:txBody>
      </p:sp>
      <p:sp>
        <p:nvSpPr>
          <p:cNvPr id="604" name="Google Shape;604;p51"/>
          <p:cNvSpPr txBox="1">
            <a:spLocks noGrp="1"/>
          </p:cNvSpPr>
          <p:nvPr>
            <p:ph type="title" idx="4294967295"/>
          </p:nvPr>
        </p:nvSpPr>
        <p:spPr>
          <a:xfrm>
            <a:off x="0" y="1800225"/>
            <a:ext cx="3422650" cy="479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on Angular Material for Design</a:t>
            </a:r>
            <a:endParaRPr/>
          </a:p>
        </p:txBody>
      </p:sp>
      <p:pic>
        <p:nvPicPr>
          <p:cNvPr id="602" name="Google Shape;602;p51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300" y="1170925"/>
            <a:ext cx="1295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2532900" y="3220025"/>
            <a:ext cx="40782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—Peter Sondergaard, Senior VP and Global Head of Research at Gartner, Inc.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933200" y="1940100"/>
            <a:ext cx="5277600" cy="12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“Information is the oil of the 21st century, and analytics is the combustion engine.”</a:t>
            </a:r>
            <a:endParaRPr/>
          </a:p>
        </p:txBody>
      </p:sp>
      <p:grpSp>
        <p:nvGrpSpPr>
          <p:cNvPr id="167" name="Google Shape;167;p2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68" name="Google Shape;168;p2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" name="Google Shape;172;p25"/>
          <p:cNvCxnSpPr/>
          <p:nvPr/>
        </p:nvCxnSpPr>
        <p:spPr>
          <a:xfrm>
            <a:off x="8420775" y="790175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52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10" name="Google Shape;610;p52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52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Dashboard Design</a:t>
            </a:r>
            <a:endParaRPr sz="2200"/>
          </a:p>
        </p:txBody>
      </p:sp>
      <p:sp>
        <p:nvSpPr>
          <p:cNvPr id="619" name="Google Shape;619;p52"/>
          <p:cNvSpPr txBox="1">
            <a:spLocks noGrp="1"/>
          </p:cNvSpPr>
          <p:nvPr>
            <p:ph type="title" idx="4294967295"/>
          </p:nvPr>
        </p:nvSpPr>
        <p:spPr>
          <a:xfrm>
            <a:off x="7847013" y="757238"/>
            <a:ext cx="1296987" cy="684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See the latest update in a glance</a:t>
            </a:r>
            <a:endParaRPr sz="1200"/>
          </a:p>
        </p:txBody>
      </p:sp>
      <p:sp>
        <p:nvSpPr>
          <p:cNvPr id="620" name="Google Shape;620;p52"/>
          <p:cNvSpPr txBox="1">
            <a:spLocks noGrp="1"/>
          </p:cNvSpPr>
          <p:nvPr>
            <p:ph type="title" idx="4294967295"/>
          </p:nvPr>
        </p:nvSpPr>
        <p:spPr>
          <a:xfrm>
            <a:off x="0" y="1030288"/>
            <a:ext cx="3421063" cy="2687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Assessment Control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Update &amp; Delete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Download Key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Assessment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Search Assessment</a:t>
            </a:r>
            <a:endParaRPr sz="1500"/>
          </a:p>
        </p:txBody>
      </p:sp>
      <p:sp>
        <p:nvSpPr>
          <p:cNvPr id="621" name="Google Shape;621;p52"/>
          <p:cNvSpPr txBox="1">
            <a:spLocks noGrp="1"/>
          </p:cNvSpPr>
          <p:nvPr>
            <p:ph type="title" idx="4294967295"/>
          </p:nvPr>
        </p:nvSpPr>
        <p:spPr>
          <a:xfrm>
            <a:off x="7847013" y="2032000"/>
            <a:ext cx="1296987" cy="6842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 Color indicators</a:t>
            </a:r>
            <a:endParaRPr sz="1200"/>
          </a:p>
        </p:txBody>
      </p:sp>
      <p:pic>
        <p:nvPicPr>
          <p:cNvPr id="616" name="Google Shape;616;p52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2"/>
          <p:cNvPicPr preferRelativeResize="0"/>
          <p:nvPr/>
        </p:nvPicPr>
        <p:blipFill rotWithShape="1">
          <a:blip r:embed="rId4">
            <a:alphaModFix/>
          </a:blip>
          <a:srcRect l="23820" t="15978" r="51679" b="7457"/>
          <a:stretch/>
        </p:blipFill>
        <p:spPr>
          <a:xfrm>
            <a:off x="6218006" y="0"/>
            <a:ext cx="2925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/>
          <p:nvPr/>
        </p:nvSpPr>
        <p:spPr>
          <a:xfrm>
            <a:off x="5685975" y="924225"/>
            <a:ext cx="531900" cy="34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5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27" name="Google Shape;627;p5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53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32" name="Google Shape;632;p53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Visualisation</a:t>
            </a:r>
            <a:endParaRPr sz="2200"/>
          </a:p>
        </p:txBody>
      </p:sp>
      <p:sp>
        <p:nvSpPr>
          <p:cNvPr id="634" name="Google Shape;634;p53"/>
          <p:cNvSpPr txBox="1">
            <a:spLocks noGrp="1"/>
          </p:cNvSpPr>
          <p:nvPr>
            <p:ph type="title" idx="4294967295"/>
          </p:nvPr>
        </p:nvSpPr>
        <p:spPr>
          <a:xfrm>
            <a:off x="0" y="1030288"/>
            <a:ext cx="3941763" cy="3017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New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Custom Made Bar Chart for future customization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Better design, using Whitespace</a:t>
            </a: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Same as Previous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Resolve status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Pie chart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Time Machine</a:t>
            </a:r>
            <a:endParaRPr sz="1500"/>
          </a:p>
        </p:txBody>
      </p:sp>
      <p:pic>
        <p:nvPicPr>
          <p:cNvPr id="633" name="Google Shape;633;p53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3"/>
          <p:cNvPicPr preferRelativeResize="0"/>
          <p:nvPr/>
        </p:nvPicPr>
        <p:blipFill rotWithShape="1">
          <a:blip r:embed="rId4">
            <a:alphaModFix/>
          </a:blip>
          <a:srcRect l="23949" t="16210" r="51877" b="8534"/>
          <a:stretch/>
        </p:blipFill>
        <p:spPr>
          <a:xfrm>
            <a:off x="6217996" y="0"/>
            <a:ext cx="2936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5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41" name="Google Shape;641;p5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54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/>
          </a:p>
        </p:txBody>
      </p:sp>
      <p:sp>
        <p:nvSpPr>
          <p:cNvPr id="646" name="Google Shape;646;p54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Angular &amp; Typescript</a:t>
            </a:r>
            <a:endParaRPr sz="2200"/>
          </a:p>
        </p:txBody>
      </p:sp>
      <p:sp>
        <p:nvSpPr>
          <p:cNvPr id="647" name="Google Shape;647;p54"/>
          <p:cNvSpPr txBox="1">
            <a:spLocks noGrp="1"/>
          </p:cNvSpPr>
          <p:nvPr>
            <p:ph type="title" idx="4294967295"/>
          </p:nvPr>
        </p:nvSpPr>
        <p:spPr>
          <a:xfrm>
            <a:off x="0" y="1030288"/>
            <a:ext cx="3941763" cy="3017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Angular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Reactivity through data binding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Ables the creation isolated components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Reusability</a:t>
            </a: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Typescript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Code scalability with “Interface oriented development”</a:t>
            </a:r>
            <a:endParaRPr sz="1500"/>
          </a:p>
        </p:txBody>
      </p:sp>
      <p:pic>
        <p:nvPicPr>
          <p:cNvPr id="648" name="Google Shape;648;p54"/>
          <p:cNvPicPr preferRelativeResize="0"/>
          <p:nvPr/>
        </p:nvPicPr>
        <p:blipFill rotWithShape="1">
          <a:blip r:embed="rId3">
            <a:alphaModFix/>
          </a:blip>
          <a:srcRect t="3005" b="28052"/>
          <a:stretch/>
        </p:blipFill>
        <p:spPr>
          <a:xfrm>
            <a:off x="56950" y="4590887"/>
            <a:ext cx="700852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725" y="700000"/>
            <a:ext cx="2901550" cy="31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5"/>
          <p:cNvPicPr preferRelativeResize="0"/>
          <p:nvPr/>
        </p:nvPicPr>
        <p:blipFill rotWithShape="1">
          <a:blip r:embed="rId4">
            <a:alphaModFix/>
          </a:blip>
          <a:srcRect l="7510"/>
          <a:stretch/>
        </p:blipFill>
        <p:spPr>
          <a:xfrm>
            <a:off x="180825" y="1473450"/>
            <a:ext cx="5015175" cy="16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5"/>
          <p:cNvSpPr/>
          <p:nvPr/>
        </p:nvSpPr>
        <p:spPr>
          <a:xfrm>
            <a:off x="5326338" y="2034375"/>
            <a:ext cx="6027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5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57" name="Google Shape;657;p5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55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/>
          </a:p>
        </p:txBody>
      </p:sp>
      <p:pic>
        <p:nvPicPr>
          <p:cNvPr id="662" name="Google Shape;662;p55"/>
          <p:cNvPicPr preferRelativeResize="0"/>
          <p:nvPr/>
        </p:nvPicPr>
        <p:blipFill rotWithShape="1">
          <a:blip r:embed="rId5">
            <a:alphaModFix/>
          </a:blip>
          <a:srcRect t="3005" b="28052"/>
          <a:stretch/>
        </p:blipFill>
        <p:spPr>
          <a:xfrm>
            <a:off x="56950" y="4590887"/>
            <a:ext cx="700852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6"/>
          <p:cNvSpPr/>
          <p:nvPr/>
        </p:nvSpPr>
        <p:spPr>
          <a:xfrm>
            <a:off x="1856775" y="-143475"/>
            <a:ext cx="5430300" cy="5430300"/>
          </a:xfrm>
          <a:prstGeom prst="ellipse">
            <a:avLst/>
          </a:prstGeom>
          <a:gradFill>
            <a:gsLst>
              <a:gs pos="0">
                <a:srgbClr val="434343">
                  <a:alpha val="43137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6"/>
          <p:cNvSpPr/>
          <p:nvPr/>
        </p:nvSpPr>
        <p:spPr>
          <a:xfrm flipH="1">
            <a:off x="-9" y="1862963"/>
            <a:ext cx="5608281" cy="3280502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6"/>
          <p:cNvSpPr txBox="1">
            <a:spLocks noGrp="1"/>
          </p:cNvSpPr>
          <p:nvPr>
            <p:ph type="title"/>
          </p:nvPr>
        </p:nvSpPr>
        <p:spPr>
          <a:xfrm>
            <a:off x="2721425" y="1712225"/>
            <a:ext cx="3701700" cy="16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Conclusion</a:t>
            </a:r>
            <a:endParaRPr sz="3600"/>
          </a:p>
        </p:txBody>
      </p:sp>
      <p:grpSp>
        <p:nvGrpSpPr>
          <p:cNvPr id="670" name="Google Shape;670;p5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71" name="Google Shape;671;p5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9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11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6" name="Rectangle 13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850" y="1058711"/>
            <a:ext cx="6972300" cy="302607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7" name="Rectangle 15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8" name="Group 17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50855" y="950797"/>
            <a:ext cx="1567331" cy="483971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22">
            <a:extLst>
              <a:ext uri="{FF2B5EF4-FFF2-40B4-BE49-F238E27FC236}">
                <a16:creationId xmlns:a16="http://schemas.microsoft.com/office/drawing/2014/main" id="{39026F13-499B-4EC7-B5BA-99A52E90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892" y="342900"/>
            <a:ext cx="8461207" cy="44577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6A5DE-7EF8-4909-BE20-DB12E461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6" r="10713"/>
          <a:stretch/>
        </p:blipFill>
        <p:spPr>
          <a:xfrm>
            <a:off x="462552" y="466344"/>
            <a:ext cx="3282376" cy="4210812"/>
          </a:xfrm>
          <a:prstGeom prst="rect">
            <a:avLst/>
          </a:prstGeom>
        </p:spPr>
      </p:pic>
      <p:sp>
        <p:nvSpPr>
          <p:cNvPr id="60" name="Rectangle 24">
            <a:extLst>
              <a:ext uri="{FF2B5EF4-FFF2-40B4-BE49-F238E27FC236}">
                <a16:creationId xmlns:a16="http://schemas.microsoft.com/office/drawing/2014/main" id="{6D4A3EB8-C534-4357-BED1-BD137862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53" y="466344"/>
            <a:ext cx="8215884" cy="42108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22928-9907-4918-BB49-6B495F06B52E}"/>
              </a:ext>
            </a:extLst>
          </p:cNvPr>
          <p:cNvSpPr txBox="1"/>
          <p:nvPr/>
        </p:nvSpPr>
        <p:spPr>
          <a:xfrm>
            <a:off x="4014936" y="1011633"/>
            <a:ext cx="4287254" cy="2282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ADAPT LEARNING </a:t>
            </a: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3FA13F65-6422-4EBC-B70B-E95950B2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8473" y="33511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28">
            <a:extLst>
              <a:ext uri="{FF2B5EF4-FFF2-40B4-BE49-F238E27FC236}">
                <a16:creationId xmlns:a16="http://schemas.microsoft.com/office/drawing/2014/main" id="{74EC5015-DFE8-4264-BCD5-E4D5A3EEF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4198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30">
            <a:extLst>
              <a:ext uri="{FF2B5EF4-FFF2-40B4-BE49-F238E27FC236}">
                <a16:creationId xmlns:a16="http://schemas.microsoft.com/office/drawing/2014/main" id="{E6A8CE91-4412-4504-94E5-903CCFE92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2928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32">
            <a:extLst>
              <a:ext uri="{FF2B5EF4-FFF2-40B4-BE49-F238E27FC236}">
                <a16:creationId xmlns:a16="http://schemas.microsoft.com/office/drawing/2014/main" id="{DC3B8F69-5432-41A9-80AA-ECBDFA57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4198" y="819088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5C17-03C9-409D-B0B9-EC566812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B0604020202020204" pitchFamily="2" charset="-79"/>
                <a:cs typeface="Aharoni" panose="020B0604020202020204" pitchFamily="2" charset="-79"/>
              </a:rPr>
              <a:t>What is Adapt Learning 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6A293-38B5-47B3-B5FB-774DFDB49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01A946-2DFE-4F3D-98B4-EA31F7EEA47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F1A784-0B63-4A53-AA7C-ADA4A75EBE1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AD570-6581-4949-996A-3073ECA68256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1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5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84" name="Google Shape;684;p5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58"/>
          <p:cNvSpPr txBox="1">
            <a:spLocks noGrp="1"/>
          </p:cNvSpPr>
          <p:nvPr>
            <p:ph type="ctrTitle"/>
          </p:nvPr>
        </p:nvSpPr>
        <p:spPr>
          <a:xfrm>
            <a:off x="336450" y="1631975"/>
            <a:ext cx="8471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Q&amp;A ? Q&amp;A : </a:t>
            </a:r>
            <a:r>
              <a:rPr lang="en" sz="5000">
                <a:solidFill>
                  <a:schemeClr val="lt1"/>
                </a:solidFill>
              </a:rPr>
              <a:t>Thanks!</a:t>
            </a:r>
            <a:endParaRPr sz="5000"/>
          </a:p>
        </p:txBody>
      </p:sp>
      <p:cxnSp>
        <p:nvCxnSpPr>
          <p:cNvPr id="689" name="Google Shape;689;p58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58"/>
          <p:cNvSpPr txBox="1"/>
          <p:nvPr/>
        </p:nvSpPr>
        <p:spPr>
          <a:xfrm>
            <a:off x="152400" y="2677400"/>
            <a:ext cx="30000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</a:t>
            </a:r>
            <a:r>
              <a:rPr lang="en"/>
              <a:t>t</a:t>
            </a:r>
            <a:r>
              <a:rPr lang="en">
                <a:solidFill>
                  <a:srgbClr val="FFFFFF"/>
                </a:solidFill>
              </a:rPr>
              <a:t>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Scope and timeline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it works and its’ benefits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it for the future?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Leap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underlying architecture &amp; Technology used</a:t>
            </a: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5" name="Google Shape;185;p26"/>
          <p:cNvCxnSpPr/>
          <p:nvPr/>
        </p:nvCxnSpPr>
        <p:spPr>
          <a:xfrm rot="10800000">
            <a:off x="6784900" y="1892060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6"/>
          <p:cNvCxnSpPr/>
          <p:nvPr/>
        </p:nvCxnSpPr>
        <p:spPr>
          <a:xfrm rot="10800000">
            <a:off x="6784900" y="3411935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6"/>
          <p:cNvCxnSpPr/>
          <p:nvPr/>
        </p:nvCxnSpPr>
        <p:spPr>
          <a:xfrm rot="10800000">
            <a:off x="720000" y="1892060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6"/>
          <p:cNvCxnSpPr/>
          <p:nvPr/>
        </p:nvCxnSpPr>
        <p:spPr>
          <a:xfrm rot="10800000">
            <a:off x="720000" y="3411935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6"/>
          <p:cNvCxnSpPr/>
          <p:nvPr/>
        </p:nvCxnSpPr>
        <p:spPr>
          <a:xfrm>
            <a:off x="4572600" y="1726300"/>
            <a:ext cx="0" cy="2193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0" name="Google Shape;190;p2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91" name="Google Shape;191;p2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The Great Leap into the abyss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13315" r="11962"/>
          <a:stretch/>
        </p:blipFill>
        <p:spPr>
          <a:xfrm>
            <a:off x="5854875" y="0"/>
            <a:ext cx="25659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07" name="Google Shape;207;p2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1" name="Google Shape;211;p27"/>
          <p:cNvCxnSpPr/>
          <p:nvPr/>
        </p:nvCxnSpPr>
        <p:spPr>
          <a:xfrm>
            <a:off x="720000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Introduction</a:t>
            </a: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journey of a thousand miles begins with a single step”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l="13315" r="11962"/>
          <a:stretch/>
        </p:blipFill>
        <p:spPr>
          <a:xfrm>
            <a:off x="5854875" y="0"/>
            <a:ext cx="25659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20" name="Google Shape;220;p2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4" name="Google Shape;224;p28"/>
          <p:cNvCxnSpPr/>
          <p:nvPr/>
        </p:nvCxnSpPr>
        <p:spPr>
          <a:xfrm>
            <a:off x="720000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Exserlan?</a:t>
            </a:r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1"/>
          </p:nvPr>
        </p:nvSpPr>
        <p:spPr>
          <a:xfrm>
            <a:off x="2010000" y="2181600"/>
            <a:ext cx="5124000" cy="18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project is meant to create a real time learning analytics system to aid lecturers to gather instant insights into learners' progress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grpSp>
        <p:nvGrpSpPr>
          <p:cNvPr id="231" name="Google Shape;231;p2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32" name="Google Shape;232;p2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6" name="Google Shape;236;p29"/>
          <p:cNvCxnSpPr/>
          <p:nvPr/>
        </p:nvCxnSpPr>
        <p:spPr>
          <a:xfrm>
            <a:off x="8420775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 rotWithShape="1">
          <a:blip r:embed="rId4">
            <a:alphaModFix/>
          </a:blip>
          <a:srcRect l="12569" r="15724" b="282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Start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44" name="Google Shape;244;p3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45" name="Google Shape;245;p3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Been Given?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Lecturer’s would input the Database ID and Access Key taken from SurveyJS</a:t>
            </a: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Page</a:t>
            </a: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Controls the refreshes of data at a set rate requesting from SurveyJS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title" idx="4"/>
          </p:nvPr>
        </p:nvSpPr>
        <p:spPr>
          <a:xfrm>
            <a:off x="5606250" y="2848825"/>
            <a:ext cx="17289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controller</a:t>
            </a:r>
            <a:endParaRPr/>
          </a:p>
        </p:txBody>
      </p:sp>
      <p:grpSp>
        <p:nvGrpSpPr>
          <p:cNvPr id="258" name="Google Shape;258;p3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59" name="Google Shape;259;p3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" name="Google Shape;263;p31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l="13992" t="8164" r="27459" b="54195"/>
          <a:stretch/>
        </p:blipFill>
        <p:spPr>
          <a:xfrm>
            <a:off x="996650" y="1576625"/>
            <a:ext cx="3405326" cy="12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l="14552" t="22136" r="39640" b="48414"/>
          <a:stretch/>
        </p:blipFill>
        <p:spPr>
          <a:xfrm>
            <a:off x="4768038" y="1576625"/>
            <a:ext cx="3405326" cy="12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</TotalTime>
  <Words>740</Words>
  <Application>Microsoft Office PowerPoint</Application>
  <PresentationFormat>On-screen Show (16:9)</PresentationFormat>
  <Paragraphs>172</Paragraphs>
  <Slides>37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Open Sans</vt:lpstr>
      <vt:lpstr>Garamond</vt:lpstr>
      <vt:lpstr>Aharoni</vt:lpstr>
      <vt:lpstr>Muli</vt:lpstr>
      <vt:lpstr>Montserrat</vt:lpstr>
      <vt:lpstr>Montserrat SemiBold</vt:lpstr>
      <vt:lpstr>Arial</vt:lpstr>
      <vt:lpstr>Century Gothic</vt:lpstr>
      <vt:lpstr>BenchNine</vt:lpstr>
      <vt:lpstr>Savon</vt:lpstr>
      <vt:lpstr>FYPJ Exserlan Realtime Data Visualisation</vt:lpstr>
      <vt:lpstr>So outdated!</vt:lpstr>
      <vt:lpstr>—Peter Sondergaard, Senior VP and Global Head of Research at Gartner, Inc.</vt:lpstr>
      <vt:lpstr>Introduction</vt:lpstr>
      <vt:lpstr>01. The Great Leap into the abyss</vt:lpstr>
      <vt:lpstr>01. Introduction</vt:lpstr>
      <vt:lpstr>What is Exserlan?</vt:lpstr>
      <vt:lpstr>The Start</vt:lpstr>
      <vt:lpstr>What’s Been Given?</vt:lpstr>
      <vt:lpstr>Visualisation</vt:lpstr>
      <vt:lpstr>Timeline</vt:lpstr>
      <vt:lpstr>Architecture</vt:lpstr>
      <vt:lpstr>Exserlan Understanding</vt:lpstr>
      <vt:lpstr>How it works: Prerequisite (Saving Course)</vt:lpstr>
      <vt:lpstr>How it works</vt:lpstr>
      <vt:lpstr>How does it benefits me as a lecturer?</vt:lpstr>
      <vt:lpstr>What’s included</vt:lpstr>
      <vt:lpstr>Resolve Status</vt:lpstr>
      <vt:lpstr>The Time Machine</vt:lpstr>
      <vt:lpstr>Difficulties Face</vt:lpstr>
      <vt:lpstr>Scary Fact That I found out</vt:lpstr>
      <vt:lpstr>02. The Leap Exserlan-Angular</vt:lpstr>
      <vt:lpstr>Tackling Various Issues</vt:lpstr>
      <vt:lpstr>Solution Architecture</vt:lpstr>
      <vt:lpstr>Solution Architecture</vt:lpstr>
      <vt:lpstr>Solution Architecture</vt:lpstr>
      <vt:lpstr>User Journey</vt:lpstr>
      <vt:lpstr>Design</vt:lpstr>
      <vt:lpstr>Design Tech</vt:lpstr>
      <vt:lpstr>Dashboard Design</vt:lpstr>
      <vt:lpstr>Data Visualisation</vt:lpstr>
      <vt:lpstr>Angular &amp; Typescript</vt:lpstr>
      <vt:lpstr>PowerPoint Presentation</vt:lpstr>
      <vt:lpstr>4. Conclusion</vt:lpstr>
      <vt:lpstr>PowerPoint Presentation</vt:lpstr>
      <vt:lpstr>What is Adapt Learning ? </vt:lpstr>
      <vt:lpstr>Q&amp;A ? Q&amp;A :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FYPJ Exserlan Realtime Data Visualisation</dc:title>
  <cp:lastModifiedBy>Judgement</cp:lastModifiedBy>
  <cp:revision>3</cp:revision>
  <dcterms:modified xsi:type="dcterms:W3CDTF">2019-12-29T05:05:15Z</dcterms:modified>
</cp:coreProperties>
</file>